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9" r:id="rId3"/>
    <p:sldId id="271" r:id="rId4"/>
    <p:sldId id="257" r:id="rId5"/>
    <p:sldId id="263" r:id="rId6"/>
    <p:sldId id="266" r:id="rId7"/>
    <p:sldId id="262" r:id="rId8"/>
    <p:sldId id="265" r:id="rId9"/>
    <p:sldId id="267" r:id="rId10"/>
    <p:sldId id="268" r:id="rId11"/>
    <p:sldId id="259" r:id="rId12"/>
    <p:sldId id="260" r:id="rId13"/>
    <p:sldId id="273" r:id="rId14"/>
    <p:sldId id="274" r:id="rId15"/>
    <p:sldId id="270" r:id="rId16"/>
    <p:sldId id="272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2CB29-73E2-4945-A781-02CD606682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98A01E-7F6F-466D-B093-CBE289E79B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0EDA5E-3C85-47D7-B754-54949D8D6E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E5958-A362-4FE0-8D9A-BE71F06A8A6C}" type="datetimeFigureOut">
              <a:rPr lang="en-US" smtClean="0"/>
              <a:t>5/8/2019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FEE83E-06F1-436B-81BC-A95F7C905B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136D71-DAFC-4E92-8DBD-7A7C555CE0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B2C8F-8461-45BB-9DFE-FFCE17ED4F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7966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F1C9A-604E-4A2B-A701-E7E05F50EE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CFFEC35-0410-4A69-B155-5D60D622C7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69992A-8578-416D-A640-52B10D891A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E5958-A362-4FE0-8D9A-BE71F06A8A6C}" type="datetimeFigureOut">
              <a:rPr lang="en-US" smtClean="0"/>
              <a:t>5/8/2019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DE5A54-72EE-4EA0-8923-469F2F973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487E1C-34BB-4621-AA2B-1C5F18197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B2C8F-8461-45BB-9DFE-FFCE17ED4F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191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B7A80C3-F7D6-4638-95A3-750702DF543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ADC999-AEA1-4417-8C15-47AE083367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0BED12-F346-42E4-8146-973761EAEC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E5958-A362-4FE0-8D9A-BE71F06A8A6C}" type="datetimeFigureOut">
              <a:rPr lang="en-US" smtClean="0"/>
              <a:t>5/8/2019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AD9220-9D3F-4CB1-B28A-9EC5337B9C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97D0FC-0498-4AD0-BADF-6EECDD49A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B2C8F-8461-45BB-9DFE-FFCE17ED4F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7994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1FA460-1E9E-4A76-8BDC-8421D8B0D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742BF0-C7B7-478C-974F-873234F546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C26298-43D9-4491-903C-1381B41FC4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E5958-A362-4FE0-8D9A-BE71F06A8A6C}" type="datetimeFigureOut">
              <a:rPr lang="en-US" smtClean="0"/>
              <a:t>5/8/2019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B3AD18-EEF5-4193-9FA0-F5571CA5D3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26A135-D93D-4BC8-810C-B91BC5750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B2C8F-8461-45BB-9DFE-FFCE17ED4F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3790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BF0E3-F34A-4A4E-AA1E-7955149EF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55F9CB-52FA-4DBD-B29F-525EF8B1A0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73DB50-FB09-4A55-9FF3-709C40A5EC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E5958-A362-4FE0-8D9A-BE71F06A8A6C}" type="datetimeFigureOut">
              <a:rPr lang="en-US" smtClean="0"/>
              <a:t>5/8/2019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CACD92-2E98-40C0-A190-C79E79717A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30B7E8-3DBF-4D31-9E8D-FD15E1D17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B2C8F-8461-45BB-9DFE-FFCE17ED4F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0008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48D35-DD12-45D5-83CF-13712E887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A5EE86-A50B-4E67-BAFB-7982C0C4A1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D97BE6-25B7-4DD0-9DA4-F0D9E7AF36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BF46D9-0EB6-4C2F-A2AC-A94FFC22E4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E5958-A362-4FE0-8D9A-BE71F06A8A6C}" type="datetimeFigureOut">
              <a:rPr lang="en-US" smtClean="0"/>
              <a:t>5/8/2019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0AC044-9D80-49EA-8DB8-D489DCD738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6F49BA-8CF5-4688-A0AA-834B850E1A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B2C8F-8461-45BB-9DFE-FFCE17ED4F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21973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2161DA-E427-4A38-8A5E-AD390D4D20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EB3A17-0728-4215-A887-8E71B34F3F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E2812F-FB13-45D8-8372-C5218492CC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221524A-D9E7-4079-9A44-81778A15696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140352E-2D74-463C-81AD-D5B92ECF5DF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B6BDF41-3E18-4588-B181-3560E3C0C1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E5958-A362-4FE0-8D9A-BE71F06A8A6C}" type="datetimeFigureOut">
              <a:rPr lang="en-US" smtClean="0"/>
              <a:t>5/8/2019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9838A8F-CA9F-49FB-BC56-7B63612323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8CCE4A2-2441-4E1D-945A-6F76A461C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B2C8F-8461-45BB-9DFE-FFCE17ED4F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0526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3143A-1C13-46B0-A389-17D46A734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66A28F8-CD01-4900-96CC-4E72D917EC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E5958-A362-4FE0-8D9A-BE71F06A8A6C}" type="datetimeFigureOut">
              <a:rPr lang="en-US" smtClean="0"/>
              <a:t>5/8/2019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CFC8E9-F7BC-4E31-AEB5-AA72A6A9FA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4B44FF-18E6-42B3-8534-3F0452D47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B2C8F-8461-45BB-9DFE-FFCE17ED4F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8528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5F49E0-D035-4910-85C4-EE324DF27F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E5958-A362-4FE0-8D9A-BE71F06A8A6C}" type="datetimeFigureOut">
              <a:rPr lang="en-US" smtClean="0"/>
              <a:t>5/8/2019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69D0C0-D464-4A95-B568-B9FD02E5D5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FB2986-A76E-46AA-8AED-4E689BCEFD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B2C8F-8461-45BB-9DFE-FFCE17ED4F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11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A713B-CC1F-47C8-A98F-D8EB2E4EA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852914-8DC5-454B-9C64-100FC7C4AB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6B2E5D-3C1D-43D0-8812-C5BD59D757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990862-8819-47B4-9EC6-AE4DB97CC1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E5958-A362-4FE0-8D9A-BE71F06A8A6C}" type="datetimeFigureOut">
              <a:rPr lang="en-US" smtClean="0"/>
              <a:t>5/8/2019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7CF95A-A415-43F2-8492-A2E264BCD5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3DEDFD-C5A0-4F05-A6FE-B0CF0A6FF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B2C8F-8461-45BB-9DFE-FFCE17ED4F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0502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0D883F-3DBF-421B-A38C-805538951B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5F6F9A5-9288-4EF9-9A65-160AD4C2D2C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AC64D3-B413-42EA-B28B-4E81B29412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9FB193-EBA6-49D0-BF57-6BEBC1F2BA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E5958-A362-4FE0-8D9A-BE71F06A8A6C}" type="datetimeFigureOut">
              <a:rPr lang="en-US" smtClean="0"/>
              <a:t>5/8/2019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D57B89-D9D1-4E9B-A6EB-7887E9165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4B6D13-32C6-41A4-9266-323EC2CAD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B2C8F-8461-45BB-9DFE-FFCE17ED4F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9285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640F951-FE95-4C74-A7AC-3C79E5451D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A4839A-1A8A-4E8E-81BC-B096B92578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0E84B6-248B-4F1B-B22A-E30B012200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3E5958-A362-4FE0-8D9A-BE71F06A8A6C}" type="datetimeFigureOut">
              <a:rPr lang="en-US" smtClean="0"/>
              <a:t>5/8/2019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F2E0FB-905E-4BCC-9265-6A5E1B3905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7F4850-EA1D-4ED0-9321-1006F974E1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5B2C8F-8461-45BB-9DFE-FFCE17ED4F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5006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lueboltsolutions.com/the-impact-of-internet-of-things-iot-on-cybersecurity-2.aspx" TargetMode="External"/><Relationship Id="rId2" Type="http://schemas.openxmlformats.org/officeDocument/2006/relationships/hyperlink" Target="https://www.ey.com/Publication/vwLUAssets/EY-cybersecurity-and-the-internet-of-things/%24FILE/EY-cybersecurity-and-the-internet-of-things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cisco.com/c/dam/en_us/solutions/trends/iot/docs/security-risks.pdf" TargetMode="External"/><Relationship Id="rId5" Type="http://schemas.openxmlformats.org/officeDocument/2006/relationships/hyperlink" Target="http://dx.doi.org.liblink.uncw.edu/10.1145/2380790.2380805" TargetMode="External"/><Relationship Id="rId4" Type="http://schemas.openxmlformats.org/officeDocument/2006/relationships/hyperlink" Target="http://dx.doi.org.liblink.uncw.edu/10.2298/CSIS120326018W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Image result for IOT cyber security">
            <a:extLst>
              <a:ext uri="{FF2B5EF4-FFF2-40B4-BE49-F238E27FC236}">
                <a16:creationId xmlns:a16="http://schemas.microsoft.com/office/drawing/2014/main" id="{02B8D3A9-6D86-4797-AA62-658E8B49FF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1D6AA02-69AB-4F03-85BF-D21CCDDF62A7}"/>
              </a:ext>
            </a:extLst>
          </p:cNvPr>
          <p:cNvSpPr/>
          <p:nvPr/>
        </p:nvSpPr>
        <p:spPr>
          <a:xfrm>
            <a:off x="7352226" y="1431687"/>
            <a:ext cx="1943802" cy="369332"/>
          </a:xfrm>
          <a:prstGeom prst="rect">
            <a:avLst/>
          </a:prstGeom>
          <a:effectLst>
            <a:glow rad="139700">
              <a:schemeClr val="accent5">
                <a:satMod val="175000"/>
                <a:alpha val="40000"/>
              </a:schemeClr>
            </a:glow>
            <a:softEdge rad="63500"/>
          </a:effectLst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5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Cyber security in </a:t>
            </a:r>
          </a:p>
        </p:txBody>
      </p:sp>
    </p:spTree>
    <p:extLst>
      <p:ext uri="{BB962C8B-B14F-4D97-AF65-F5344CB8AC3E}">
        <p14:creationId xmlns:p14="http://schemas.microsoft.com/office/powerpoint/2010/main" val="8209490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F3C55-3400-4E7A-AF36-BA8FA9C1E8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ATTACK				PRIVACY ATTACK</a:t>
            </a:r>
            <a:br>
              <a:rPr lang="en-US" dirty="0"/>
            </a:b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734527A-471E-467D-BA10-172DE22942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799" y="1573213"/>
            <a:ext cx="5501937" cy="50657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2D6CA5E-1E32-46DF-ADB6-9DC0C63358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7736" y="1573213"/>
            <a:ext cx="6004263" cy="5183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1445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8AEE25-F34F-46FC-9D99-E9371C6E46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i="1">
                <a:solidFill>
                  <a:srgbClr val="FFFFFF"/>
                </a:solidFill>
              </a:rPr>
              <a:t>Network Availability Attack</a:t>
            </a:r>
            <a:endParaRPr lang="en-US" sz="5400">
              <a:solidFill>
                <a:srgbClr val="FFFFFF"/>
              </a:solidFill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D456ADAF-5AE2-40EE-B6CA-73D6C076D8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882" y="2486271"/>
            <a:ext cx="5455917" cy="3577178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Content Placeholder 3">
            <a:extLst>
              <a:ext uri="{FF2B5EF4-FFF2-40B4-BE49-F238E27FC236}">
                <a16:creationId xmlns:a16="http://schemas.microsoft.com/office/drawing/2014/main" id="{BBE2B285-8A94-40AF-A33D-4B1586C062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454598" y="2513550"/>
            <a:ext cx="5455917" cy="250972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A36B059-B6B7-4862-A1A5-76DE324A8BCC}"/>
              </a:ext>
            </a:extLst>
          </p:cNvPr>
          <p:cNvSpPr/>
          <p:nvPr/>
        </p:nvSpPr>
        <p:spPr>
          <a:xfrm>
            <a:off x="6226205" y="5224126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There have been three main areas of evolutionary change:</a:t>
            </a:r>
          </a:p>
          <a:p>
            <a:r>
              <a:rPr lang="en-US" dirty="0"/>
              <a:t>• How the bot spreads</a:t>
            </a:r>
          </a:p>
          <a:p>
            <a:r>
              <a:rPr lang="en-US" dirty="0"/>
              <a:t>• What the bot is used for </a:t>
            </a:r>
          </a:p>
          <a:p>
            <a:r>
              <a:rPr lang="en-US" dirty="0"/>
              <a:t>• How the bot communicates with its command control </a:t>
            </a:r>
          </a:p>
        </p:txBody>
      </p:sp>
    </p:spTree>
    <p:extLst>
      <p:ext uri="{BB962C8B-B14F-4D97-AF65-F5344CB8AC3E}">
        <p14:creationId xmlns:p14="http://schemas.microsoft.com/office/powerpoint/2010/main" val="6633200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31D523-F821-413C-8429-6214114CE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RECENT ATTACKS!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E82A7F-690C-423C-B65D-21BE88C715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4002" y="1825625"/>
            <a:ext cx="4330797" cy="4131292"/>
          </a:xfrm>
          <a:prstGeom prst="rect">
            <a:avLst/>
          </a:prstGeom>
        </p:spPr>
      </p:pic>
      <p:pic>
        <p:nvPicPr>
          <p:cNvPr id="3074" name="Picture 2" descr="Image result for kangaroo attack! IoT">
            <a:extLst>
              <a:ext uri="{FF2B5EF4-FFF2-40B4-BE49-F238E27FC236}">
                <a16:creationId xmlns:a16="http://schemas.microsoft.com/office/drawing/2014/main" id="{5B0C8239-D1EB-44CF-8E39-FD79E1F6892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844" y="1893586"/>
            <a:ext cx="5674505" cy="4259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DC22F58-0FE8-42E1-BD01-F925D9050394}"/>
              </a:ext>
            </a:extLst>
          </p:cNvPr>
          <p:cNvSpPr txBox="1"/>
          <p:nvPr/>
        </p:nvSpPr>
        <p:spPr>
          <a:xfrm>
            <a:off x="1257300" y="6426569"/>
            <a:ext cx="3714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Kangaroo!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608206-5A1E-461E-BC5C-413610E2B1C1}"/>
              </a:ext>
            </a:extLst>
          </p:cNvPr>
          <p:cNvSpPr txBox="1"/>
          <p:nvPr/>
        </p:nvSpPr>
        <p:spPr>
          <a:xfrm>
            <a:off x="7899277" y="6308209"/>
            <a:ext cx="3714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WIFI ENABLED CAMERA!</a:t>
            </a:r>
          </a:p>
        </p:txBody>
      </p:sp>
    </p:spTree>
    <p:extLst>
      <p:ext uri="{BB962C8B-B14F-4D97-AF65-F5344CB8AC3E}">
        <p14:creationId xmlns:p14="http://schemas.microsoft.com/office/powerpoint/2010/main" val="32498935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2CC7F7-BE0A-4A1C-AC69-B7F1C9B6FB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257800" cy="1325563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UKRAINE POWER GRID HACKING</a:t>
            </a:r>
            <a:br>
              <a:rPr lang="en-US" dirty="0"/>
            </a:b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D772973-7491-4C61-9BBD-2E8858BB7A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5107" y="1374775"/>
            <a:ext cx="5554221" cy="40544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674940-D044-4FE0-81D9-D6604E9C4A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9328" y="1374775"/>
            <a:ext cx="6038850" cy="3810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B76A6CD-5019-4F61-A31D-12B59EF0C6A0}"/>
              </a:ext>
            </a:extLst>
          </p:cNvPr>
          <p:cNvSpPr/>
          <p:nvPr/>
        </p:nvSpPr>
        <p:spPr>
          <a:xfrm>
            <a:off x="0" y="5871259"/>
            <a:ext cx="66760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</a:rPr>
              <a:t>supervisory control 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and data acquisition using Black Energy Malware.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4CE6BE7-518C-4D04-819F-78D93D6EFCE3}"/>
              </a:ext>
            </a:extLst>
          </p:cNvPr>
          <p:cNvSpPr/>
          <p:nvPr/>
        </p:nvSpPr>
        <p:spPr>
          <a:xfrm>
            <a:off x="6603053" y="0"/>
            <a:ext cx="558894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UK Electric Grid Attack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D6DE61A-96E0-4435-94E0-7A475F39C013}"/>
              </a:ext>
            </a:extLst>
          </p:cNvPr>
          <p:cNvSpPr/>
          <p:nvPr/>
        </p:nvSpPr>
        <p:spPr>
          <a:xfrm>
            <a:off x="7936198" y="5686593"/>
            <a:ext cx="21788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Spear Fishing Attack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42445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470BD-D8BF-47CD-B20E-68F348D205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5648326" cy="1126324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Tram Hack Lodz, Poland</a:t>
            </a:r>
            <a:br>
              <a:rPr lang="en-US" dirty="0"/>
            </a:b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9DB2D19-A325-47FE-8318-FA235D7CD3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205651"/>
            <a:ext cx="5648326" cy="511968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8CAA467-F45E-4438-B757-8BC963BC54A6}"/>
              </a:ext>
            </a:extLst>
          </p:cNvPr>
          <p:cNvSpPr/>
          <p:nvPr/>
        </p:nvSpPr>
        <p:spPr>
          <a:xfrm>
            <a:off x="508986" y="6169708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This was the first cyber Kinetic attack which resulted in Human injuries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606A11C-8829-46DD-B86E-ADE664F0D631}"/>
              </a:ext>
            </a:extLst>
          </p:cNvPr>
          <p:cNvSpPr/>
          <p:nvPr/>
        </p:nvSpPr>
        <p:spPr>
          <a:xfrm>
            <a:off x="6815740" y="304124"/>
            <a:ext cx="5395390" cy="13651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40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Smart building Attack in Finland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3C8DB07-E953-4738-9A1F-9EFB285702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3674" y="1823624"/>
            <a:ext cx="5648326" cy="4217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8881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6038A-1FF8-47C8-A2DF-B0807EA6B6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MITIGATION OF ATTACKS!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4324FC-A3E7-465F-8843-FFE886E857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79361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Access Control</a:t>
            </a:r>
          </a:p>
          <a:p>
            <a:pPr lvl="0"/>
            <a:r>
              <a:rPr lang="en-US" dirty="0"/>
              <a:t>Encryption</a:t>
            </a:r>
          </a:p>
          <a:p>
            <a:pPr lvl="0"/>
            <a:r>
              <a:rPr lang="en-US" dirty="0"/>
              <a:t>Authentication</a:t>
            </a:r>
          </a:p>
          <a:p>
            <a:pPr lvl="0"/>
            <a:r>
              <a:rPr lang="en-US" dirty="0"/>
              <a:t>Regular Security Patches and updates</a:t>
            </a:r>
          </a:p>
          <a:p>
            <a:pPr lvl="0"/>
            <a:r>
              <a:rPr lang="en-US" dirty="0"/>
              <a:t>Physical Security</a:t>
            </a:r>
          </a:p>
          <a:p>
            <a:pPr lvl="0"/>
            <a:r>
              <a:rPr lang="en-US" dirty="0"/>
              <a:t>Intrusion detection system</a:t>
            </a:r>
          </a:p>
          <a:p>
            <a:pPr lvl="0"/>
            <a:r>
              <a:rPr lang="en-US" dirty="0"/>
              <a:t>IP Fast hopping</a:t>
            </a:r>
          </a:p>
          <a:p>
            <a:pPr lvl="1"/>
            <a:r>
              <a:rPr lang="en-US" dirty="0"/>
              <a:t>This is an effective layer on the network which hides the real IP address which can prevent the identification of destination of the network traffic.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60741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8E6B22-9981-474F-B718-E2B966E03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8AC33F-354D-45CC-8C04-91D95D67CA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References:</a:t>
            </a:r>
          </a:p>
          <a:p>
            <a:r>
              <a:rPr lang="en-US" dirty="0"/>
              <a:t> </a:t>
            </a:r>
            <a:r>
              <a:rPr lang="en-US" dirty="0">
                <a:hlinkClick r:id="rId2"/>
              </a:rPr>
              <a:t>https://www.ey.com/Publication/vwLUAssets/EY-cybersecurity-and-the-internet-of-things/%24FILE/EY-cybersecurity-and-the-internet-of-things.pdf</a:t>
            </a:r>
            <a:endParaRPr lang="en-US" dirty="0"/>
          </a:p>
          <a:p>
            <a:r>
              <a:rPr lang="en-US" dirty="0">
                <a:hlinkClick r:id="rId3"/>
              </a:rPr>
              <a:t>https://www.blueboltsolutions.com/the-impact-of-internet-of-things-iot-on-cybersecurity-2.aspx</a:t>
            </a:r>
            <a:endParaRPr lang="en-US" dirty="0"/>
          </a:p>
          <a:p>
            <a:r>
              <a:rPr lang="en-US" dirty="0"/>
              <a:t>J. Wan, M. Chen, F. Xia, D. Li, and K. Zhou, From Machine-to-machine communications towards cyber-physical systems </a:t>
            </a:r>
            <a:r>
              <a:rPr lang="en-US" i="1" dirty="0"/>
              <a:t>Computer Science and Information Systems (</a:t>
            </a:r>
            <a:r>
              <a:rPr lang="en-US" i="1" dirty="0" err="1"/>
              <a:t>ComSIS</a:t>
            </a:r>
            <a:r>
              <a:rPr lang="en-US" i="1" dirty="0"/>
              <a:t>)</a:t>
            </a:r>
            <a:r>
              <a:rPr lang="en-US" dirty="0"/>
              <a:t>, vol. 10, no. 3, pp. 1105–1128, 2013. doi:</a:t>
            </a:r>
            <a:r>
              <a:rPr lang="en-US" dirty="0">
                <a:hlinkClick r:id="rId4"/>
              </a:rPr>
              <a:t>10.2298/CSIS120326018W</a:t>
            </a:r>
            <a:r>
              <a:rPr lang="en-US" dirty="0"/>
              <a:t>.</a:t>
            </a:r>
          </a:p>
          <a:p>
            <a:r>
              <a:rPr lang="en-US" dirty="0"/>
              <a:t>B. Miller and D.C. Rowe, A survey of SCADA and critical infrastructure incidents in Proceedings of the First Annual Conference on Research in Information Technology, Calgary, 2012. doi:</a:t>
            </a:r>
            <a:r>
              <a:rPr lang="en-US" dirty="0">
                <a:hlinkClick r:id="rId5"/>
              </a:rPr>
              <a:t>10.1145/2380790.2380805</a:t>
            </a:r>
            <a:r>
              <a:rPr lang="en-US" dirty="0"/>
              <a:t>.</a:t>
            </a:r>
          </a:p>
          <a:p>
            <a:r>
              <a:rPr lang="en-US" dirty="0">
                <a:hlinkClick r:id="rId6"/>
              </a:rPr>
              <a:t>https://www.cisco.com/c/dam/en_us/solutions/trends/iot/docs/security-risks.pdf</a:t>
            </a:r>
            <a:endParaRPr lang="en-US" dirty="0"/>
          </a:p>
          <a:p>
            <a:r>
              <a:rPr lang="en-US" dirty="0"/>
              <a:t>R.M. Lee, M.J. Assante and T. Conway, Analysis of the Cyber Attack on the Ukrainian Power Grid Electricity Information Sharing and Analysis Center (E - ISAC), 2016.</a:t>
            </a:r>
          </a:p>
          <a:p>
            <a:r>
              <a:rPr lang="en-US" dirty="0"/>
              <a:t>X. Li, X. Liang, R. Lu, X. Shen, X. Lin and H. Zhu, Securing smart grid: cyber attacks, countermeasures, and challenges IEEE Communications Magazine, vol. 50, no. 8, pp. 38–45, 2012. </a:t>
            </a:r>
          </a:p>
          <a:p>
            <a:r>
              <a:rPr lang="en-US" dirty="0"/>
              <a:t>S. Mishra, X. Li, A. </a:t>
            </a:r>
            <a:r>
              <a:rPr lang="en-US" dirty="0" err="1"/>
              <a:t>Kuhnle</a:t>
            </a:r>
            <a:r>
              <a:rPr lang="en-US" dirty="0"/>
              <a:t>, M.T. Thai and J. </a:t>
            </a:r>
            <a:r>
              <a:rPr lang="en-US" dirty="0" err="1"/>
              <a:t>Seo</a:t>
            </a:r>
            <a:r>
              <a:rPr lang="en-US" dirty="0"/>
              <a:t>, Rate alteration attacks in smart grid in Proceedings of the 2015 IEEE Conference on Computer Communications (INFOCOM)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41712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4B76CC8-389C-4DB8-B365-7A7C9DB44E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71021" y="0"/>
            <a:ext cx="12263021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7387575-A45E-49A4-A2A9-812E139A95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6405" y="294104"/>
            <a:ext cx="5855563" cy="1325563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FIRST IoT DEVICE!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026B96E-8ABE-47D3-964F-46A056369EC8}"/>
              </a:ext>
            </a:extLst>
          </p:cNvPr>
          <p:cNvSpPr/>
          <p:nvPr/>
        </p:nvSpPr>
        <p:spPr>
          <a:xfrm>
            <a:off x="4016405" y="2022841"/>
            <a:ext cx="391209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IBM Plex Sans"/>
              </a:rPr>
              <a:t>1980s, David Nichols, a graduate student in Carnegie Mellon University’s computer science department, was in his office on campus at Wean Hall craving a soda. 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02991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43EB9-803D-4A70-8278-C294C6E3B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IS THE NEED OF IOT?</a:t>
            </a:r>
          </a:p>
        </p:txBody>
      </p:sp>
      <p:pic>
        <p:nvPicPr>
          <p:cNvPr id="4098" name="Picture 2" descr="Related image">
            <a:extLst>
              <a:ext uri="{FF2B5EF4-FFF2-40B4-BE49-F238E27FC236}">
                <a16:creationId xmlns:a16="http://schemas.microsoft.com/office/drawing/2014/main" id="{9E368BFC-730D-40CC-A0AF-B17C7A95E57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88" y="1873750"/>
            <a:ext cx="12075111" cy="4984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23636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392ABA-77E9-491D-825C-CD85A0051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96" y="4571216"/>
            <a:ext cx="10906008" cy="111541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INTERNET OF THINGS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2C611C-18F8-4191-83CB-C1CED70666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946" y="1349412"/>
            <a:ext cx="3529109" cy="3221804"/>
          </a:xfrm>
          <a:prstGeom prst="rect">
            <a:avLst/>
          </a:prstGeom>
        </p:spPr>
      </p:pic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7D4C003-1299-4FFE-9F2F-EB3C2B3473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172105" y="1339620"/>
            <a:ext cx="3526424" cy="331850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BA1C477-261F-43BF-8DB5-F71A08DB73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2835" y="1349412"/>
            <a:ext cx="3553968" cy="3321182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F880EF2-DF79-4D9D-8F11-E91D48C797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5778706"/>
            <a:ext cx="9144000" cy="0"/>
          </a:xfrm>
          <a:prstGeom prst="line">
            <a:avLst/>
          </a:prstGeom>
          <a:ln w="19050">
            <a:solidFill>
              <a:srgbClr val="EFAE6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99465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cloud computing animated gif">
            <a:extLst>
              <a:ext uri="{FF2B5EF4-FFF2-40B4-BE49-F238E27FC236}">
                <a16:creationId xmlns:a16="http://schemas.microsoft.com/office/drawing/2014/main" id="{4952C68B-632E-452B-94C1-17CA4D653B10}"/>
              </a:ext>
            </a:extLst>
          </p:cNvPr>
          <p:cNvPicPr>
            <a:picLocks noGrp="1" noChangeAspect="1" noChangeArrowheads="1" noCro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674AE1A-5E7E-45B3-847A-00CE1A514343}"/>
              </a:ext>
            </a:extLst>
          </p:cNvPr>
          <p:cNvSpPr/>
          <p:nvPr/>
        </p:nvSpPr>
        <p:spPr>
          <a:xfrm>
            <a:off x="-109858" y="0"/>
            <a:ext cx="12301858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INTEGRATION AND LEGACY SYSTEMS</a:t>
            </a:r>
            <a:endParaRPr lang="en-US" sz="40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69152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1ACD70-6852-48CA-A5EA-76DB326055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A0B713-26F0-4383-8925-82B36E41FF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AF65CE-C3AE-490A-89C7-AFD59E46A9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403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9433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14B21-4DE3-4850-9354-BB7B098EF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LAYERS IN IOT STRUCTURE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763DF69-84CB-45D5-8570-13654C60C2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1" y="1579262"/>
            <a:ext cx="10515600" cy="4923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7915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CA314A9-61B2-4A39-AA67-15066B843F5E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1057148"/>
            <a:ext cx="10905066" cy="4743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8334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56E11-5879-4FAF-9AAE-3E31CA519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Category of Attacks in IOT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AA5F3C-5BEF-4639-BE47-5FA7CD511C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8118" y="1801813"/>
            <a:ext cx="10975657" cy="3704210"/>
          </a:xfrm>
        </p:spPr>
        <p:txBody>
          <a:bodyPr/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DEVICE ATTACK: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D744DD-0733-465E-A348-09A2CBC76C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86012"/>
            <a:ext cx="5153025" cy="42624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BE144A4-D8B4-45D3-A5C7-F08615624A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3025" y="1447800"/>
            <a:ext cx="4495800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6134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</TotalTime>
  <Words>259</Words>
  <Application>Microsoft Office PowerPoint</Application>
  <PresentationFormat>Widescreen</PresentationFormat>
  <Paragraphs>44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Calibri</vt:lpstr>
      <vt:lpstr>Calibri Light</vt:lpstr>
      <vt:lpstr>IBM Plex Sans</vt:lpstr>
      <vt:lpstr>Times New Roman</vt:lpstr>
      <vt:lpstr>Office Theme</vt:lpstr>
      <vt:lpstr>PowerPoint Presentation</vt:lpstr>
      <vt:lpstr>FIRST IoT DEVICE!</vt:lpstr>
      <vt:lpstr>WHAT IS THE NEED OF IOT?</vt:lpstr>
      <vt:lpstr>INTERNET OF THINGS</vt:lpstr>
      <vt:lpstr>PowerPoint Presentation</vt:lpstr>
      <vt:lpstr>PowerPoint Presentation</vt:lpstr>
      <vt:lpstr>LAYERS IN IOT STRUCTURE</vt:lpstr>
      <vt:lpstr>PowerPoint Presentation</vt:lpstr>
      <vt:lpstr>Category of Attacks in IOT</vt:lpstr>
      <vt:lpstr>DATA ATTACK    PRIVACY ATTACK </vt:lpstr>
      <vt:lpstr>Network Availability Attack</vt:lpstr>
      <vt:lpstr>RECENT ATTACKS!</vt:lpstr>
      <vt:lpstr>UKRAINE POWER GRID HACKING </vt:lpstr>
      <vt:lpstr>Tram Hack Lodz, Poland </vt:lpstr>
      <vt:lpstr>MITIGATION OF ATTACKS!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Deepthi Thalagundamatada</dc:creator>
  <cp:lastModifiedBy>Deepthi Thalagundamatada</cp:lastModifiedBy>
  <cp:revision>6</cp:revision>
  <dcterms:created xsi:type="dcterms:W3CDTF">2019-05-08T20:12:26Z</dcterms:created>
  <dcterms:modified xsi:type="dcterms:W3CDTF">2019-05-08T20:40:25Z</dcterms:modified>
</cp:coreProperties>
</file>